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1" r:id="rId5"/>
    <p:sldId id="275" r:id="rId6"/>
    <p:sldId id="270" r:id="rId7"/>
    <p:sldId id="274" r:id="rId8"/>
    <p:sldId id="276" r:id="rId9"/>
    <p:sldId id="283" r:id="rId10"/>
    <p:sldId id="271" r:id="rId11"/>
    <p:sldId id="277" r:id="rId12"/>
    <p:sldId id="268" r:id="rId13"/>
    <p:sldId id="282" r:id="rId14"/>
    <p:sldId id="266" r:id="rId15"/>
    <p:sldId id="267" r:id="rId16"/>
    <p:sldId id="278" r:id="rId17"/>
    <p:sldId id="284" r:id="rId18"/>
    <p:sldId id="272" r:id="rId19"/>
    <p:sldId id="285" r:id="rId20"/>
    <p:sldId id="273" r:id="rId21"/>
    <p:sldId id="280" r:id="rId22"/>
    <p:sldId id="259" r:id="rId23"/>
    <p:sldId id="286" r:id="rId24"/>
    <p:sldId id="263" r:id="rId25"/>
    <p:sldId id="260" r:id="rId26"/>
    <p:sldId id="264" r:id="rId27"/>
    <p:sldId id="261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900"/>
    <a:srgbClr val="23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60"/>
    <p:restoredTop sz="94694"/>
  </p:normalViewPr>
  <p:slideViewPr>
    <p:cSldViewPr snapToGrid="0" snapToObjects="1">
      <p:cViewPr varScale="1">
        <p:scale>
          <a:sx n="184" d="100"/>
          <a:sy n="184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78AB3-DFCD-7545-9070-854E8518E586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87521-B3F2-9B46-A102-873B6B6F8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9925-0A62-F04C-845D-29DBB7147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0E457-1DF8-AB4B-9630-B26F0B4EA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28F55-D92E-2541-B138-D2982266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78E9D-868F-B840-80F8-AC80E86A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6681D-126F-BC46-8D00-D1FB2860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8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0A54-5462-2549-BC24-8503F1FF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9750-5863-7A4F-ADA1-C31AF0E4E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F4F72-9E85-F04C-A965-F2286B05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4CCB-9B75-1C46-8C3B-5C73DB10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2486-5189-8842-B3B9-248E13CA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A0248-93DF-5D40-A7FF-97A326184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CBAEE-251C-0344-8174-5C682C4AC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E89E7-0BFA-6143-BA75-795D0A0B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ACC23-E93A-1245-892B-0C3B5B9B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6B2D-9313-574E-A51C-61F886CD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4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F0A7-0339-E04F-A8C7-2734CADA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22746-C550-8545-8D78-A598E1AA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A863-46C0-0344-AA9F-1A629B9D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50D75-9ED9-FA4D-AEB4-F09850A8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679B1-9CE5-A249-867D-56CD7E8A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0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B63C-8A3D-FF45-89ED-08A34AD2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EDAE0-1787-1446-8FBC-AE80754E8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1C9D2-AD2C-BF4E-B0C1-C3B85F43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EA838-87D5-7C48-9266-93B818ED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84B95-D04F-DE45-8332-4ED0C620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9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89521-3344-EB40-A513-9B6108C0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E391-4C52-7246-AF17-F0557254E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" y="972185"/>
            <a:ext cx="5826760" cy="5164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8938C-4582-8C46-812D-C02731FDD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972184"/>
            <a:ext cx="5826760" cy="5164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7741A-DA10-D746-86F3-5BB2780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5088F-95BC-0944-A10D-2546D14C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D14D4-B472-CE4C-B974-7DA8BF0C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7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74E6-116C-FC46-AF5B-2235B818A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009C4-9287-6F43-B555-390A077FE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7A154-38B9-C247-BE4A-F5DD11C81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8D294-B15D-3C44-9635-055325171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5F313-9E2D-944C-9AFF-35CD94507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CA499-DDC4-D842-B2DD-1A67BB44B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39-C603-A946-AF07-8FE72567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1625B-99DF-154E-A78E-64BE7ADF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4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C21F-608C-5B4C-98DD-91D7CFC0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35A4C0-3FA2-7B4C-8E52-422191A0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348B2-111E-9B48-B3EF-933813BF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C6189-8149-AD40-B17D-8ADF4945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8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037FD-AEF0-9E45-A1F0-7EC49AC5E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A8206-D7E9-8B49-A9FE-B1821E60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BF84D-9F05-8640-AA86-341E8D12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8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D85A-8318-6C4E-A8C9-AF45F4E8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F4FDF-EA7B-6B42-99AD-460D0950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A598-2065-B74B-A918-1E6C04380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8FD69-FC04-8C48-B74F-A343DBBF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08CEA-959A-134C-BBDE-3B322689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1B23C-9493-6947-AF55-46FD404D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4E89-5B5E-F449-ABEC-38049695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FD6BB-3E27-544D-A31C-C2FCF4EB8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EF327-9CAC-1F45-8605-FFFC9973E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3C7C4-7C3B-D847-B502-A6CD6EC9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CF1A2-4E81-8F42-8DB2-19A7A527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D218E-9A11-494F-9C12-F2A01B33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9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BD784-AE3F-DE4F-860F-B8FC5AD9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36525"/>
            <a:ext cx="11882120" cy="559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6AB02-8E45-5E48-8339-8E057EB0C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" y="931544"/>
            <a:ext cx="11882120" cy="525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19A83-DDCD-B64A-98EC-BD0E9B3DF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75000"/>
                  </a:schemeClr>
                </a:solidFill>
                <a:latin typeface=""/>
              </a:defRPr>
            </a:lvl1pPr>
          </a:lstStyle>
          <a:p>
            <a:r>
              <a:rPr lang="en-US"/>
              <a:t>Marymount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039A1-CF71-8F46-844B-6D2C0BA0E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75000"/>
                  </a:schemeClr>
                </a:solidFill>
                <a:latin typeface=""/>
              </a:defRPr>
            </a:lvl1pPr>
          </a:lstStyle>
          <a:p>
            <a:r>
              <a:rPr lang="en-US"/>
              <a:t>IT-566-A: Computer Scripting Techniques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57C1-9F8B-B041-95C2-D2E6B77B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"/>
              </a:defRPr>
            </a:lvl1pPr>
          </a:lstStyle>
          <a:p>
            <a:fld id="{6A0BB986-1EE0-5C40-9C5F-400BBFC222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F60D2C-F9B4-B846-83F5-8A992DE2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ADB532-FA3C-894A-A377-961E2466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Pipenv</a:t>
            </a:r>
            <a:r>
              <a:rPr lang="en-US" dirty="0"/>
              <a:t> — Why You Need It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C76B5-844E-9A4A-80F6-53F514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9DA97-C325-E94A-8745-697F572B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346D6-1B8A-AE4D-AA79-58E5F013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3EDFBC-6839-B019-E8CB-DC76732A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764016"/>
            <a:ext cx="7772400" cy="5524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849009-FC18-66D9-0B99-0ACE98709806}"/>
              </a:ext>
            </a:extLst>
          </p:cNvPr>
          <p:cNvSpPr txBox="1"/>
          <p:nvPr/>
        </p:nvSpPr>
        <p:spPr>
          <a:xfrm>
            <a:off x="7648487" y="837488"/>
            <a:ext cx="41964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Create and Manage Python Virtual Environments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You may have multiple python projects based on different Python versions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Helps manage and avoid python package dependency conflicts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Enables deterministic builds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With very few exceptions, </a:t>
            </a:r>
            <a:r>
              <a:rPr lang="en-US" sz="2400" dirty="0">
                <a:solidFill>
                  <a:srgbClr val="FF0000"/>
                </a:solidFill>
                <a:latin typeface="Berlin Sans FB" panose="020E0602020502020306" pitchFamily="34" charset="77"/>
              </a:rPr>
              <a:t>avoid installing Python packages globally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Create a new </a:t>
            </a:r>
            <a:r>
              <a:rPr lang="en-US" sz="20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venv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with </a:t>
            </a:r>
            <a:r>
              <a:rPr lang="en-US" sz="20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pipenv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and install there</a:t>
            </a:r>
          </a:p>
        </p:txBody>
      </p:sp>
    </p:spTree>
    <p:extLst>
      <p:ext uri="{BB962C8B-B14F-4D97-AF65-F5344CB8AC3E}">
        <p14:creationId xmlns:p14="http://schemas.microsoft.com/office/powerpoint/2010/main" val="59191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579B-C6F8-B8FE-8EC9-E79B9978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pipenv</a:t>
            </a:r>
            <a:r>
              <a:rPr lang="en-US" dirty="0"/>
              <a:t> – Configuration and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24023-7703-48D5-A0CF-0CB2CAF8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77D8E-EC73-E4D9-6520-FA27BC93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13E43-B7FC-611B-34DB-7F0BB642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373026B-49E8-AA92-98F1-BEB798169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6" y="837489"/>
            <a:ext cx="8776572" cy="5518862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FC3C795-3D90-9056-F696-057EA2ECF3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856" y="1786067"/>
            <a:ext cx="4648912" cy="3281587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424DCF-EC63-A446-6CCA-1AEAAF92B928}"/>
              </a:ext>
            </a:extLst>
          </p:cNvPr>
          <p:cNvSpPr txBox="1"/>
          <p:nvPr/>
        </p:nvSpPr>
        <p:spPr>
          <a:xfrm>
            <a:off x="8014424" y="1531270"/>
            <a:ext cx="4103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export the environment variable:</a:t>
            </a:r>
            <a:b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</a:br>
            <a:r>
              <a:rPr lang="en-US" dirty="0">
                <a:solidFill>
                  <a:srgbClr val="FF0000"/>
                </a:solidFill>
                <a:latin typeface="Berlin Sans FB" panose="020E0602020502020306" pitchFamily="34" charset="77"/>
              </a:rPr>
              <a:t>PIPENV_VENV_IN_PROJECT=“true”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Restart shell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DC76F5-DB8D-A510-14FB-8BD9D7F28159}"/>
              </a:ext>
            </a:extLst>
          </p:cNvPr>
          <p:cNvSpPr txBox="1"/>
          <p:nvPr/>
        </p:nvSpPr>
        <p:spPr>
          <a:xfrm>
            <a:off x="8014424" y="3591903"/>
            <a:ext cx="4103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-- python 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or be more specific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--python 3.6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--python 3.10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etc</a:t>
            </a: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Install a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install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This will create a </a:t>
            </a: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Pipfile</a:t>
            </a:r>
            <a:endParaRPr lang="en-US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…and a .</a:t>
            </a: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venv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directory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22CCA-488C-376F-955A-4C7CC28B6221}"/>
              </a:ext>
            </a:extLst>
          </p:cNvPr>
          <p:cNvSpPr txBox="1"/>
          <p:nvPr/>
        </p:nvSpPr>
        <p:spPr>
          <a:xfrm>
            <a:off x="9311412" y="3144326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60865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2498A-326A-C44E-83EC-C196D809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07D01-FC32-5E40-8072-A7A7818D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C937C-726B-6144-A443-80C47A78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75A69-8032-BB48-98CD-B615F767188F}"/>
              </a:ext>
            </a:extLst>
          </p:cNvPr>
          <p:cNvSpPr txBox="1"/>
          <p:nvPr/>
        </p:nvSpPr>
        <p:spPr>
          <a:xfrm>
            <a:off x="3126607" y="4417358"/>
            <a:ext cx="5255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" panose="020E0602020502020306" pitchFamily="34" charset="77"/>
              </a:rPr>
              <a:t>Oh Yeah?</a:t>
            </a:r>
            <a:br>
              <a:rPr lang="en-US" sz="6000" dirty="0">
                <a:latin typeface="Berlin Sans FB" panose="020E0602020502020306" pitchFamily="34" charset="77"/>
              </a:rPr>
            </a:br>
            <a:r>
              <a:rPr lang="en-US" sz="6000" dirty="0">
                <a:latin typeface="Berlin Sans FB" panose="020E0602020502020306" pitchFamily="34" charset="77"/>
              </a:rPr>
              <a:t>Show me!</a:t>
            </a:r>
          </a:p>
        </p:txBody>
      </p:sp>
    </p:spTree>
    <p:extLst>
      <p:ext uri="{BB962C8B-B14F-4D97-AF65-F5344CB8AC3E}">
        <p14:creationId xmlns:p14="http://schemas.microsoft.com/office/powerpoint/2010/main" val="129752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tree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38758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5AA7-2BF1-9F46-808A-13A1177E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tree</a:t>
            </a:r>
            <a:r>
              <a:rPr lang="en-US" dirty="0"/>
              <a:t> Command (MacOS)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28EB9-2AFB-9E42-9849-1835C16B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AD0E-BA42-244C-9711-5375A1FD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2B19E-9698-D74C-9E0F-5122983B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C98CC93-2FF5-EB44-BEBB-F206ACAC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703" y="499059"/>
            <a:ext cx="8070917" cy="5998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C6978-DE54-AC40-B93C-A981B9EC625F}"/>
              </a:ext>
            </a:extLst>
          </p:cNvPr>
          <p:cNvSpPr txBox="1"/>
          <p:nvPr/>
        </p:nvSpPr>
        <p:spPr>
          <a:xfrm>
            <a:off x="5270715" y="1941285"/>
            <a:ext cx="6679769" cy="120032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1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Tree view of directory 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Install with brew</a:t>
            </a:r>
          </a:p>
        </p:txBody>
      </p:sp>
    </p:spTree>
    <p:extLst>
      <p:ext uri="{BB962C8B-B14F-4D97-AF65-F5344CB8AC3E}">
        <p14:creationId xmlns:p14="http://schemas.microsoft.com/office/powerpoint/2010/main" val="6880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8EF0-49C6-884F-94DC-269E5A84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tree</a:t>
            </a:r>
            <a:r>
              <a:rPr lang="en-US" dirty="0"/>
              <a:t> Command (Windows)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1E1F2-21F1-6B4B-AA77-8C57C4C9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052F4-4859-7B47-BF90-8702E389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A48A5-9B85-E34F-B6F5-BD0FC408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E2F9803-364E-F34C-9DE7-824602B2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5" y="1185245"/>
            <a:ext cx="7553569" cy="252048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087D01-3828-9B4D-809A-362B7738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27" y="3257953"/>
            <a:ext cx="9927111" cy="2911841"/>
          </a:xfrm>
          <a:prstGeom prst="rect">
            <a:avLst/>
          </a:prstGeom>
        </p:spPr>
      </p:pic>
      <p:sp>
        <p:nvSpPr>
          <p:cNvPr id="14" name="Left-Up Arrow 13">
            <a:extLst>
              <a:ext uri="{FF2B5EF4-FFF2-40B4-BE49-F238E27FC236}">
                <a16:creationId xmlns:a16="http://schemas.microsoft.com/office/drawing/2014/main" id="{B4D1D642-4C96-8A4F-8281-8AFC87E06F63}"/>
              </a:ext>
            </a:extLst>
          </p:cNvPr>
          <p:cNvSpPr/>
          <p:nvPr/>
        </p:nvSpPr>
        <p:spPr>
          <a:xfrm rot="16200000">
            <a:off x="8787489" y="624220"/>
            <a:ext cx="1594209" cy="3538413"/>
          </a:xfrm>
          <a:prstGeom prst="leftUpArrow">
            <a:avLst>
              <a:gd name="adj1" fmla="val 15227"/>
              <a:gd name="adj2" fmla="val 25526"/>
              <a:gd name="adj3" fmla="val 25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erlin Sans FB" panose="020E0602020502020306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6A05B-ACF3-CE46-97B3-A25B69BCBF61}"/>
              </a:ext>
            </a:extLst>
          </p:cNvPr>
          <p:cNvSpPr txBox="1"/>
          <p:nvPr/>
        </p:nvSpPr>
        <p:spPr>
          <a:xfrm>
            <a:off x="8266181" y="1205136"/>
            <a:ext cx="290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Add alias to tree  command in .</a:t>
            </a:r>
            <a:r>
              <a:rPr lang="en-US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bash_profile</a:t>
            </a:r>
            <a:endParaRPr lang="en-US" dirty="0">
              <a:solidFill>
                <a:schemeClr val="bg1"/>
              </a:solidFill>
              <a:latin typeface="Berlin Sans FB" panose="020E0602020502020306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100B01-1DBC-BC4D-86A8-D3AC47E4B431}"/>
              </a:ext>
            </a:extLst>
          </p:cNvPr>
          <p:cNvSpPr txBox="1"/>
          <p:nvPr/>
        </p:nvSpPr>
        <p:spPr>
          <a:xfrm>
            <a:off x="8610600" y="2729811"/>
            <a:ext cx="19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Relaunch Git Bash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B2531-B1E7-C64F-8C70-4567259BFFBE}"/>
              </a:ext>
            </a:extLst>
          </p:cNvPr>
          <p:cNvSpPr txBox="1"/>
          <p:nvPr/>
        </p:nvSpPr>
        <p:spPr>
          <a:xfrm>
            <a:off x="1915427" y="1873608"/>
            <a:ext cx="5697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Comes with 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Must configure to use in git bash</a:t>
            </a:r>
          </a:p>
        </p:txBody>
      </p:sp>
    </p:spTree>
    <p:extLst>
      <p:ext uri="{BB962C8B-B14F-4D97-AF65-F5344CB8AC3E}">
        <p14:creationId xmlns:p14="http://schemas.microsoft.com/office/powerpoint/2010/main" val="155804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2498A-326A-C44E-83EC-C196D809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07D01-FC32-5E40-8072-A7A7818D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C937C-726B-6144-A443-80C47A78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75A69-8032-BB48-98CD-B615F767188F}"/>
              </a:ext>
            </a:extLst>
          </p:cNvPr>
          <p:cNvSpPr txBox="1"/>
          <p:nvPr/>
        </p:nvSpPr>
        <p:spPr>
          <a:xfrm>
            <a:off x="3126607" y="4417358"/>
            <a:ext cx="5255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" panose="020E0602020502020306" pitchFamily="34" charset="77"/>
              </a:rPr>
              <a:t>My A$$!</a:t>
            </a:r>
            <a:br>
              <a:rPr lang="en-US" sz="6000" dirty="0">
                <a:latin typeface="Berlin Sans FB" panose="020E0602020502020306" pitchFamily="34" charset="77"/>
              </a:rPr>
            </a:br>
            <a:r>
              <a:rPr lang="en-US" sz="6000" dirty="0">
                <a:latin typeface="Berlin Sans FB" panose="020E0602020502020306" pitchFamily="34" charset="77"/>
              </a:rPr>
              <a:t>Show me!</a:t>
            </a:r>
          </a:p>
        </p:txBody>
      </p:sp>
    </p:spTree>
    <p:extLst>
      <p:ext uri="{BB962C8B-B14F-4D97-AF65-F5344CB8AC3E}">
        <p14:creationId xmlns:p14="http://schemas.microsoft.com/office/powerpoint/2010/main" val="30399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.</a:t>
            </a:r>
            <a:r>
              <a:rPr lang="en-US" sz="3600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bash_profile</a:t>
            </a:r>
            <a:r>
              <a:rPr lang="en-US" sz="3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Helpful Settings</a:t>
            </a:r>
          </a:p>
        </p:txBody>
      </p:sp>
    </p:spTree>
    <p:extLst>
      <p:ext uri="{BB962C8B-B14F-4D97-AF65-F5344CB8AC3E}">
        <p14:creationId xmlns:p14="http://schemas.microsoft.com/office/powerpoint/2010/main" val="165579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4B7A-F39E-9746-84B1-64370FF9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.</a:t>
            </a:r>
            <a:r>
              <a:rPr lang="en-US" dirty="0" err="1">
                <a:latin typeface="American Typewriter" panose="02090604020004020304" pitchFamily="18" charset="77"/>
              </a:rPr>
              <a:t>bash_profile</a:t>
            </a:r>
            <a:r>
              <a:rPr lang="en-US" dirty="0"/>
              <a:t> Helpful Settings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E4FD7-4616-F948-BBC4-701BEBDC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875C8-4920-C245-A217-0D64E038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7BE67-A200-8849-BF3C-224D11A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522D175-A70A-F924-F3FD-EC2C1466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95960"/>
            <a:ext cx="9001642" cy="5660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3B869E-8CF1-82D7-DB44-44594317D5E4}"/>
              </a:ext>
            </a:extLst>
          </p:cNvPr>
          <p:cNvSpPr txBox="1"/>
          <p:nvPr/>
        </p:nvSpPr>
        <p:spPr>
          <a:xfrm>
            <a:off x="7838537" y="1657884"/>
            <a:ext cx="419057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Command Aliases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Environment Variables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Fancy Prompt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Links to other shell scripts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Much, much, more…</a:t>
            </a:r>
          </a:p>
        </p:txBody>
      </p:sp>
    </p:spTree>
    <p:extLst>
      <p:ext uri="{BB962C8B-B14F-4D97-AF65-F5344CB8AC3E}">
        <p14:creationId xmlns:p14="http://schemas.microsoft.com/office/powerpoint/2010/main" val="973648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19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Configure SSH for GitHub</a:t>
            </a:r>
          </a:p>
        </p:txBody>
      </p:sp>
    </p:spTree>
    <p:extLst>
      <p:ext uri="{BB962C8B-B14F-4D97-AF65-F5344CB8AC3E}">
        <p14:creationId xmlns:p14="http://schemas.microsoft.com/office/powerpoint/2010/main" val="366586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7ED58-C853-2C46-A6D1-BC2AA877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65423-C77F-AB41-88B3-E33AC224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FD96-5269-DA4A-9FEB-6FCA43D2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</a:t>
            </a:fld>
            <a:endParaRPr lang="en-US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67FDFAE-4D9F-A840-B977-11EE795D66D8}"/>
              </a:ext>
            </a:extLst>
          </p:cNvPr>
          <p:cNvSpPr/>
          <p:nvPr/>
        </p:nvSpPr>
        <p:spPr>
          <a:xfrm>
            <a:off x="3062207" y="381700"/>
            <a:ext cx="3619927" cy="2464120"/>
          </a:xfrm>
          <a:prstGeom prst="wedgeEllipseCallout">
            <a:avLst>
              <a:gd name="adj1" fmla="val 61600"/>
              <a:gd name="adj2" fmla="val -23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erlin Sans FB Demi" panose="020E0602020502020306" pitchFamily="34" charset="77"/>
              </a:rPr>
              <a:t>Talking Points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EF169B7F-6891-1046-BA05-8C12ED7A893F}"/>
              </a:ext>
            </a:extLst>
          </p:cNvPr>
          <p:cNvSpPr/>
          <p:nvPr/>
        </p:nvSpPr>
        <p:spPr>
          <a:xfrm>
            <a:off x="566618" y="272286"/>
            <a:ext cx="3250915" cy="2219217"/>
          </a:xfrm>
          <a:prstGeom prst="wedgeEllipseCallout">
            <a:avLst>
              <a:gd name="adj1" fmla="val -23990"/>
              <a:gd name="adj2" fmla="val 778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Berlin Sans FB Demi" panose="020E0602020502020306" pitchFamily="34" charset="77"/>
              </a:rPr>
              <a:t>Week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96FFB2-F8EF-E44B-BDEB-5E86BE2A3861}"/>
              </a:ext>
            </a:extLst>
          </p:cNvPr>
          <p:cNvSpPr/>
          <p:nvPr/>
        </p:nvSpPr>
        <p:spPr>
          <a:xfrm>
            <a:off x="7299961" y="392674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Development Environment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Setup and Configuration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(Loose Ends)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810A16-B590-8C44-88A3-86980DD48161}"/>
              </a:ext>
            </a:extLst>
          </p:cNvPr>
          <p:cNvSpPr/>
          <p:nvPr/>
        </p:nvSpPr>
        <p:spPr>
          <a:xfrm>
            <a:off x="220400" y="3159874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Project Organization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&amp; Layout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EAFF1B-C0D1-3A41-A5AD-C7CBDBC76D70}"/>
              </a:ext>
            </a:extLst>
          </p:cNvPr>
          <p:cNvSpPr/>
          <p:nvPr/>
        </p:nvSpPr>
        <p:spPr>
          <a:xfrm>
            <a:off x="6878664" y="1819955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Bash Build Script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403E97-1966-474B-8508-041D78D1ECB5}"/>
              </a:ext>
            </a:extLst>
          </p:cNvPr>
          <p:cNvSpPr/>
          <p:nvPr/>
        </p:nvSpPr>
        <p:spPr>
          <a:xfrm>
            <a:off x="4038600" y="4747924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Topic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35BC4CD-3151-F14A-9C69-7448A4311EDF}"/>
              </a:ext>
            </a:extLst>
          </p:cNvPr>
          <p:cNvSpPr/>
          <p:nvPr/>
        </p:nvSpPr>
        <p:spPr>
          <a:xfrm>
            <a:off x="5483470" y="3280198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3682432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E66F-7428-E447-BF43-1D380F78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SSH for GitHub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E4BBA-637F-8F45-97DD-1B476C30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F5682-A9C0-F248-805D-09E13F4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A1B02-5765-934B-B29C-B27235AD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1CB82D2-6AF6-C46E-77A2-DD90A1F1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147"/>
            <a:ext cx="7772400" cy="5450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4EBB6-D923-D353-11D5-068555C8DB60}"/>
              </a:ext>
            </a:extLst>
          </p:cNvPr>
          <p:cNvSpPr txBox="1"/>
          <p:nvPr/>
        </p:nvSpPr>
        <p:spPr>
          <a:xfrm>
            <a:off x="6914682" y="1239139"/>
            <a:ext cx="5093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Secure Repository Connection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SSH Key Generation and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Can be confusing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Let’s walk through</a:t>
            </a:r>
          </a:p>
        </p:txBody>
      </p:sp>
    </p:spTree>
    <p:extLst>
      <p:ext uri="{BB962C8B-B14F-4D97-AF65-F5344CB8AC3E}">
        <p14:creationId xmlns:p14="http://schemas.microsoft.com/office/powerpoint/2010/main" val="2893512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BE3FF9-CCB9-7B00-6223-D88A0B97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6EE8-3EDC-A363-4892-6CF835FF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2C47C-4D5F-628B-AE0F-25E7EE8E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97171-5497-72D8-74A4-9751F8ADFAE1}"/>
              </a:ext>
            </a:extLst>
          </p:cNvPr>
          <p:cNvSpPr txBox="1"/>
          <p:nvPr/>
        </p:nvSpPr>
        <p:spPr>
          <a:xfrm>
            <a:off x="5435125" y="1999715"/>
            <a:ext cx="6538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Berlin Sans FB" panose="020E0602020502020306" pitchFamily="34" charset="77"/>
              </a:rPr>
              <a:t>GitHub SSH Key</a:t>
            </a:r>
            <a:br>
              <a:rPr lang="en-US" sz="6600" dirty="0">
                <a:solidFill>
                  <a:srgbClr val="FF0000"/>
                </a:solidFill>
                <a:latin typeface="Berlin Sans FB" panose="020E0602020502020306" pitchFamily="34" charset="77"/>
              </a:rPr>
            </a:br>
            <a:r>
              <a:rPr lang="en-US" sz="6600" dirty="0">
                <a:solidFill>
                  <a:srgbClr val="FF0000"/>
                </a:solidFill>
                <a:latin typeface="Berlin Sans FB" panose="020E0602020502020306" pitchFamily="34" charset="77"/>
              </a:rPr>
              <a:t>Generation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64904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C40ED-7D03-4843-8AD1-3B98EBE6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7D41-0540-A44F-9123-F411A6EC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0F65-55AF-074F-BD8F-3512DD87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22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66826-040A-CA4F-B715-0F03AD6C20DD}"/>
              </a:ext>
            </a:extLst>
          </p:cNvPr>
          <p:cNvSpPr/>
          <p:nvPr/>
        </p:nvSpPr>
        <p:spPr>
          <a:xfrm>
            <a:off x="249381" y="338288"/>
            <a:ext cx="11485417" cy="23841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77"/>
              </a:rPr>
              <a:t>Project Organization &amp; Layout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FDCD8E-B332-2366-DE48-9C9047CE3226}"/>
              </a:ext>
            </a:extLst>
          </p:cNvPr>
          <p:cNvSpPr/>
          <p:nvPr/>
        </p:nvSpPr>
        <p:spPr>
          <a:xfrm>
            <a:off x="2784544" y="3304309"/>
            <a:ext cx="6047729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Directory Structure &amp; Project Artifacts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F090E6-427F-D23F-1A22-536D4128058E}"/>
              </a:ext>
            </a:extLst>
          </p:cNvPr>
          <p:cNvSpPr/>
          <p:nvPr/>
        </p:nvSpPr>
        <p:spPr>
          <a:xfrm>
            <a:off x="2784543" y="4169454"/>
            <a:ext cx="6047729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Python 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75053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Directory Structure &amp; Project Artifacts</a:t>
            </a:r>
          </a:p>
        </p:txBody>
      </p:sp>
    </p:spTree>
    <p:extLst>
      <p:ext uri="{BB962C8B-B14F-4D97-AF65-F5344CB8AC3E}">
        <p14:creationId xmlns:p14="http://schemas.microsoft.com/office/powerpoint/2010/main" val="190209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87109-1AB2-3641-9276-4A30FD6D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Organization and Layout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E3C17-EE5E-814B-8163-A72A1DAF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5D606-CFEE-A940-9888-2F474FFA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A355-E900-5C40-A1EE-60A314C8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2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C40ED-7D03-4843-8AD1-3B98EBE6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7D41-0540-A44F-9123-F411A6EC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0F65-55AF-074F-BD8F-3512DD87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66826-040A-CA4F-B715-0F03AD6C20DD}"/>
              </a:ext>
            </a:extLst>
          </p:cNvPr>
          <p:cNvSpPr/>
          <p:nvPr/>
        </p:nvSpPr>
        <p:spPr>
          <a:xfrm>
            <a:off x="2895729" y="1959269"/>
            <a:ext cx="6400541" cy="293946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77"/>
              </a:rPr>
              <a:t>Bash Build Script</a:t>
            </a:r>
          </a:p>
        </p:txBody>
      </p:sp>
    </p:spTree>
    <p:extLst>
      <p:ext uri="{BB962C8B-B14F-4D97-AF65-F5344CB8AC3E}">
        <p14:creationId xmlns:p14="http://schemas.microsoft.com/office/powerpoint/2010/main" val="602550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87109-1AB2-3641-9276-4A30FD6D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Build Script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E3C17-EE5E-814B-8163-A72A1DAF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5D606-CFEE-A940-9888-2F474FFA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A355-E900-5C40-A1EE-60A314C8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0A0C2B-41DB-1E4F-BEDF-CDB628B16CC0}"/>
              </a:ext>
            </a:extLst>
          </p:cNvPr>
          <p:cNvSpPr/>
          <p:nvPr/>
        </p:nvSpPr>
        <p:spPr>
          <a:xfrm>
            <a:off x="6682134" y="2491161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29576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C40ED-7D03-4843-8AD1-3B98EBE6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7D41-0540-A44F-9123-F411A6EC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0F65-55AF-074F-BD8F-3512DD87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66826-040A-CA4F-B715-0F03AD6C20DD}"/>
              </a:ext>
            </a:extLst>
          </p:cNvPr>
          <p:cNvSpPr/>
          <p:nvPr/>
        </p:nvSpPr>
        <p:spPr>
          <a:xfrm>
            <a:off x="2895729" y="1959269"/>
            <a:ext cx="6400541" cy="293946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77"/>
              </a:rPr>
              <a:t>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97031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87109-1AB2-3641-9276-4A30FD6D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Workflow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E3C17-EE5E-814B-8163-A72A1DAF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5D606-CFEE-A940-9888-2F474FFA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A355-E900-5C40-A1EE-60A314C8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38E512-9768-DD4E-81E7-F3BAFC677F02}"/>
              </a:ext>
            </a:extLst>
          </p:cNvPr>
          <p:cNvSpPr/>
          <p:nvPr/>
        </p:nvSpPr>
        <p:spPr>
          <a:xfrm>
            <a:off x="6682134" y="2491161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59788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C40ED-7D03-4843-8AD1-3B98EBE6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7D41-0540-A44F-9123-F411A6EC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0F65-55AF-074F-BD8F-3512DD87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66826-040A-CA4F-B715-0F03AD6C20DD}"/>
              </a:ext>
            </a:extLst>
          </p:cNvPr>
          <p:cNvSpPr/>
          <p:nvPr/>
        </p:nvSpPr>
        <p:spPr>
          <a:xfrm>
            <a:off x="284018" y="372925"/>
            <a:ext cx="11499273" cy="223173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Berlin Sans FB" panose="020E0602020502020306" pitchFamily="34" charset="77"/>
              </a:rPr>
              <a:t>Development Environment</a:t>
            </a:r>
            <a:br>
              <a:rPr lang="en-US" sz="40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3200" dirty="0">
                <a:solidFill>
                  <a:schemeClr val="tx1"/>
                </a:solidFill>
                <a:latin typeface="Berlin Sans FB" panose="020E0602020502020306" pitchFamily="34" charset="77"/>
              </a:rPr>
              <a:t>Setup and Configuration</a:t>
            </a:r>
            <a:br>
              <a:rPr lang="en-US" sz="32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3200" dirty="0">
                <a:solidFill>
                  <a:schemeClr val="tx1"/>
                </a:solidFill>
                <a:latin typeface="Berlin Sans FB" panose="020E0602020502020306" pitchFamily="34" charset="77"/>
              </a:rPr>
              <a:t>(Loose Ends)</a:t>
            </a:r>
            <a:endParaRPr lang="en-US" sz="4000" dirty="0">
              <a:solidFill>
                <a:schemeClr val="tx1"/>
              </a:solidFill>
              <a:latin typeface="Berlin Sans FB" panose="020E0602020502020306" pitchFamily="34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04FB49-A2E8-5AFF-D356-1BD76003F570}"/>
              </a:ext>
            </a:extLst>
          </p:cNvPr>
          <p:cNvSpPr/>
          <p:nvPr/>
        </p:nvSpPr>
        <p:spPr>
          <a:xfrm>
            <a:off x="5794071" y="3429000"/>
            <a:ext cx="4188129" cy="16050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Berlin Sans FB" panose="020E0602020502020306" pitchFamily="34" charset="77"/>
              </a:rPr>
              <a:t>pipenv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Setup, Usage &amp; Why You Need It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D8FEE2-6B15-DE00-4FF0-5545246D440E}"/>
              </a:ext>
            </a:extLst>
          </p:cNvPr>
          <p:cNvSpPr/>
          <p:nvPr/>
        </p:nvSpPr>
        <p:spPr>
          <a:xfrm>
            <a:off x="5794071" y="5129202"/>
            <a:ext cx="4177366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.</a:t>
            </a:r>
            <a:r>
              <a:rPr lang="en-US" sz="2400" dirty="0" err="1">
                <a:solidFill>
                  <a:schemeClr val="tx1"/>
                </a:solidFill>
                <a:latin typeface="Berlin Sans FB" panose="020E0602020502020306" pitchFamily="34" charset="77"/>
              </a:rPr>
              <a:t>bash_profile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1600" dirty="0">
                <a:solidFill>
                  <a:schemeClr val="tx1"/>
                </a:solidFill>
                <a:latin typeface="Berlin Sans FB" panose="020E0602020502020306" pitchFamily="34" charset="77"/>
              </a:rPr>
              <a:t>Helpful Settings</a:t>
            </a:r>
            <a:endParaRPr lang="en-US" sz="2400" dirty="0">
              <a:solidFill>
                <a:schemeClr val="tx1"/>
              </a:solidFill>
              <a:latin typeface="Berlin Sans FB" panose="020E0602020502020306" pitchFamily="34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2AAE9C-F486-8232-601B-9A53ADBB8B2C}"/>
              </a:ext>
            </a:extLst>
          </p:cNvPr>
          <p:cNvSpPr/>
          <p:nvPr/>
        </p:nvSpPr>
        <p:spPr>
          <a:xfrm>
            <a:off x="1489144" y="3433910"/>
            <a:ext cx="4177366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Package Managers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31BCC5-EA3A-C2B8-935D-19FD9394775A}"/>
              </a:ext>
            </a:extLst>
          </p:cNvPr>
          <p:cNvSpPr/>
          <p:nvPr/>
        </p:nvSpPr>
        <p:spPr>
          <a:xfrm>
            <a:off x="1489144" y="4281556"/>
            <a:ext cx="4177366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merican Typewriter" panose="02090604020004020304" pitchFamily="18" charset="77"/>
              </a:rPr>
              <a:t>tree</a:t>
            </a: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 Command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464779-AFF5-DEDF-53B2-707AA0A357C3}"/>
              </a:ext>
            </a:extLst>
          </p:cNvPr>
          <p:cNvSpPr/>
          <p:nvPr/>
        </p:nvSpPr>
        <p:spPr>
          <a:xfrm>
            <a:off x="1489144" y="5129202"/>
            <a:ext cx="4177366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Configure </a:t>
            </a:r>
            <a:r>
              <a:rPr lang="en-US" sz="2400" dirty="0" err="1">
                <a:solidFill>
                  <a:schemeClr val="tx1"/>
                </a:solidFill>
                <a:latin typeface="Berlin Sans FB" panose="020E0602020502020306" pitchFamily="34" charset="77"/>
              </a:rPr>
              <a:t>ssh</a:t>
            </a: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 for GitHub</a:t>
            </a:r>
          </a:p>
        </p:txBody>
      </p:sp>
    </p:spTree>
    <p:extLst>
      <p:ext uri="{BB962C8B-B14F-4D97-AF65-F5344CB8AC3E}">
        <p14:creationId xmlns:p14="http://schemas.microsoft.com/office/powerpoint/2010/main" val="407253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Package Managers</a:t>
            </a:r>
          </a:p>
        </p:txBody>
      </p:sp>
    </p:spTree>
    <p:extLst>
      <p:ext uri="{BB962C8B-B14F-4D97-AF65-F5344CB8AC3E}">
        <p14:creationId xmlns:p14="http://schemas.microsoft.com/office/powerpoint/2010/main" val="312308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C1B0-B139-9BBF-4360-C6062D31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Package Manager?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459FD-02AF-A26E-6F47-B6F0CDFC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FD2E2-969D-5872-93C4-2F64C2DC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21B36-0767-0373-84CB-B1C7A0B4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5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CD80263-9C6E-0D63-9E14-B44C0CC424D1}"/>
              </a:ext>
            </a:extLst>
          </p:cNvPr>
          <p:cNvGrpSpPr/>
          <p:nvPr/>
        </p:nvGrpSpPr>
        <p:grpSpPr>
          <a:xfrm>
            <a:off x="610621" y="1790785"/>
            <a:ext cx="11110844" cy="3668123"/>
            <a:chOff x="610621" y="1790785"/>
            <a:chExt cx="11110844" cy="3668123"/>
          </a:xfrm>
        </p:grpSpPr>
        <p:pic>
          <p:nvPicPr>
            <p:cNvPr id="8" name="Graphic 7" descr="Ui Ux outline">
              <a:extLst>
                <a:ext uri="{FF2B5EF4-FFF2-40B4-BE49-F238E27FC236}">
                  <a16:creationId xmlns:a16="http://schemas.microsoft.com/office/drawing/2014/main" id="{775A659C-3B29-AF18-E959-9F83DF53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5918" y="2771288"/>
              <a:ext cx="1541805" cy="1541805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1672490-2CD6-452C-EDD9-6EC9378E16A4}"/>
                </a:ext>
              </a:extLst>
            </p:cNvPr>
            <p:cNvSpPr/>
            <p:nvPr/>
          </p:nvSpPr>
          <p:spPr>
            <a:xfrm>
              <a:off x="3124200" y="2965349"/>
              <a:ext cx="1743342" cy="115368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Homebrew</a:t>
              </a:r>
              <a:b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</a:b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apt-get/apt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rpm, </a:t>
              </a:r>
              <a:r>
                <a:rPr lang="en-US" dirty="0" err="1">
                  <a:solidFill>
                    <a:schemeClr val="tx1"/>
                  </a:solidFill>
                  <a:latin typeface="Berlin Sans FB" panose="020E0602020502020306" pitchFamily="34" charset="77"/>
                </a:rPr>
                <a:t>npm</a:t>
              </a: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, pip,</a:t>
              </a:r>
              <a:b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</a:b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 et. al.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54B722D-0FEA-AF18-BF68-B1551122B143}"/>
                </a:ext>
              </a:extLst>
            </p:cNvPr>
            <p:cNvSpPr/>
            <p:nvPr/>
          </p:nvSpPr>
          <p:spPr>
            <a:xfrm>
              <a:off x="5720697" y="2786837"/>
              <a:ext cx="1743342" cy="1604579"/>
            </a:xfrm>
            <a:prstGeom prst="can">
              <a:avLst>
                <a:gd name="adj" fmla="val 15413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GitHub, GitLab,</a:t>
              </a:r>
              <a:b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</a:br>
              <a:r>
                <a:rPr lang="en-US" dirty="0" err="1">
                  <a:solidFill>
                    <a:schemeClr val="tx1"/>
                  </a:solidFill>
                  <a:latin typeface="Berlin Sans FB" panose="020E0602020502020306" pitchFamily="34" charset="77"/>
                </a:rPr>
                <a:t>SourceForge</a:t>
              </a: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, </a:t>
              </a:r>
              <a:r>
                <a:rPr lang="en-US" dirty="0" err="1">
                  <a:solidFill>
                    <a:schemeClr val="tx1"/>
                  </a:solidFill>
                  <a:latin typeface="Berlin Sans FB" panose="020E0602020502020306" pitchFamily="34" charset="77"/>
                </a:rPr>
                <a:t>PyPI</a:t>
              </a: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,</a:t>
              </a:r>
              <a:b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</a:b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et. al.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E2794E-A696-725D-7DBA-2441E6AF56B2}"/>
                </a:ext>
              </a:extLst>
            </p:cNvPr>
            <p:cNvGrpSpPr/>
            <p:nvPr/>
          </p:nvGrpSpPr>
          <p:grpSpPr>
            <a:xfrm>
              <a:off x="8675411" y="4202759"/>
              <a:ext cx="788349" cy="681527"/>
              <a:chOff x="8387695" y="3750481"/>
              <a:chExt cx="788349" cy="681527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059F9BFE-E1F8-C66B-E196-D3AB84C52A3D}"/>
                  </a:ext>
                </a:extLst>
              </p:cNvPr>
              <p:cNvSpPr/>
              <p:nvPr/>
            </p:nvSpPr>
            <p:spPr>
              <a:xfrm>
                <a:off x="8387695" y="3750481"/>
                <a:ext cx="788349" cy="681527"/>
              </a:xfrm>
              <a:prstGeom prst="cube">
                <a:avLst>
                  <a:gd name="adj" fmla="val 23273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Berlin Sans FB" panose="020E0602020502020306" pitchFamily="34" charset="77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91511CC-3EB8-8200-6162-BBAB6CF91155}"/>
                  </a:ext>
                </a:extLst>
              </p:cNvPr>
              <p:cNvCxnSpPr>
                <a:stCxn id="11" idx="5"/>
                <a:endCxn id="11" idx="4"/>
              </p:cNvCxnSpPr>
              <p:nvPr/>
            </p:nvCxnSpPr>
            <p:spPr>
              <a:xfrm flipH="1">
                <a:off x="9017432" y="4011939"/>
                <a:ext cx="158612" cy="158611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BF70FF6-8439-B36B-C313-C21D58EE06EB}"/>
                  </a:ext>
                </a:extLst>
              </p:cNvPr>
              <p:cNvCxnSpPr>
                <a:stCxn id="11" idx="4"/>
                <a:endCxn id="11" idx="2"/>
              </p:cNvCxnSpPr>
              <p:nvPr/>
            </p:nvCxnSpPr>
            <p:spPr>
              <a:xfrm flipH="1">
                <a:off x="8387695" y="4170550"/>
                <a:ext cx="629737" cy="0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448C470-E3A2-9248-C32A-004FB38DF7C0}"/>
                  </a:ext>
                </a:extLst>
              </p:cNvPr>
              <p:cNvCxnSpPr>
                <a:stCxn id="11" idx="0"/>
                <a:endCxn id="11" idx="1"/>
              </p:cNvCxnSpPr>
              <p:nvPr/>
            </p:nvCxnSpPr>
            <p:spPr>
              <a:xfrm flipH="1">
                <a:off x="8702564" y="3750481"/>
                <a:ext cx="158611" cy="158612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8728D77-7557-8631-D79F-23D8F2F64DA4}"/>
                  </a:ext>
                </a:extLst>
              </p:cNvPr>
              <p:cNvCxnSpPr>
                <a:stCxn id="11" idx="1"/>
                <a:endCxn id="11" idx="3"/>
              </p:cNvCxnSpPr>
              <p:nvPr/>
            </p:nvCxnSpPr>
            <p:spPr>
              <a:xfrm>
                <a:off x="8702564" y="3909093"/>
                <a:ext cx="0" cy="5229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93D746A-D125-899C-22BF-66905D6E539B}"/>
                </a:ext>
              </a:extLst>
            </p:cNvPr>
            <p:cNvGrpSpPr/>
            <p:nvPr/>
          </p:nvGrpSpPr>
          <p:grpSpPr>
            <a:xfrm>
              <a:off x="10403881" y="3969054"/>
              <a:ext cx="1186264" cy="990326"/>
              <a:chOff x="10317089" y="3386473"/>
              <a:chExt cx="1186264" cy="99032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DE4C872-87D5-2DED-D8C5-075741F3FDDE}"/>
                  </a:ext>
                </a:extLst>
              </p:cNvPr>
              <p:cNvGrpSpPr/>
              <p:nvPr/>
            </p:nvGrpSpPr>
            <p:grpSpPr>
              <a:xfrm>
                <a:off x="10317089" y="3604630"/>
                <a:ext cx="658804" cy="559436"/>
                <a:chOff x="8387695" y="3750481"/>
                <a:chExt cx="788349" cy="681527"/>
              </a:xfrm>
              <a:solidFill>
                <a:srgbClr val="92D050"/>
              </a:solidFill>
            </p:grpSpPr>
            <p:sp>
              <p:nvSpPr>
                <p:cNvPr id="24" name="Cube 23">
                  <a:extLst>
                    <a:ext uri="{FF2B5EF4-FFF2-40B4-BE49-F238E27FC236}">
                      <a16:creationId xmlns:a16="http://schemas.microsoft.com/office/drawing/2014/main" id="{19073D40-069E-B27A-6288-43802A617BE5}"/>
                    </a:ext>
                  </a:extLst>
                </p:cNvPr>
                <p:cNvSpPr/>
                <p:nvPr/>
              </p:nvSpPr>
              <p:spPr>
                <a:xfrm>
                  <a:off x="8387695" y="3750481"/>
                  <a:ext cx="788349" cy="681527"/>
                </a:xfrm>
                <a:prstGeom prst="cube">
                  <a:avLst>
                    <a:gd name="adj" fmla="val 23273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Berlin Sans FB" panose="020E0602020502020306" pitchFamily="34" charset="77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35DA271-522A-521A-669F-61C8E7A969C7}"/>
                    </a:ext>
                  </a:extLst>
                </p:cNvPr>
                <p:cNvCxnSpPr>
                  <a:stCxn id="24" idx="5"/>
                  <a:endCxn id="24" idx="4"/>
                </p:cNvCxnSpPr>
                <p:nvPr/>
              </p:nvCxnSpPr>
              <p:spPr>
                <a:xfrm flipH="1">
                  <a:off x="9017432" y="4011939"/>
                  <a:ext cx="158612" cy="158611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BAF407A-1970-5931-59E7-7ACDD3144620}"/>
                    </a:ext>
                  </a:extLst>
                </p:cNvPr>
                <p:cNvCxnSpPr>
                  <a:stCxn id="24" idx="4"/>
                  <a:endCxn id="24" idx="2"/>
                </p:cNvCxnSpPr>
                <p:nvPr/>
              </p:nvCxnSpPr>
              <p:spPr>
                <a:xfrm flipH="1">
                  <a:off x="8387695" y="4170550"/>
                  <a:ext cx="629737" cy="0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0EA88FB-62AF-F4AA-9AEB-FC086A3255DB}"/>
                    </a:ext>
                  </a:extLst>
                </p:cNvPr>
                <p:cNvCxnSpPr>
                  <a:stCxn id="24" idx="0"/>
                  <a:endCxn id="24" idx="1"/>
                </p:cNvCxnSpPr>
                <p:nvPr/>
              </p:nvCxnSpPr>
              <p:spPr>
                <a:xfrm flipH="1">
                  <a:off x="8702564" y="3750481"/>
                  <a:ext cx="158611" cy="158612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3AD25EC-F870-EEF7-A6D4-3034C8836645}"/>
                    </a:ext>
                  </a:extLst>
                </p:cNvPr>
                <p:cNvCxnSpPr>
                  <a:stCxn id="24" idx="1"/>
                  <a:endCxn id="24" idx="3"/>
                </p:cNvCxnSpPr>
                <p:nvPr/>
              </p:nvCxnSpPr>
              <p:spPr>
                <a:xfrm>
                  <a:off x="8702564" y="3909093"/>
                  <a:ext cx="0" cy="522915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5B517F1-6B76-FE62-2DEA-13C97959CC7F}"/>
                  </a:ext>
                </a:extLst>
              </p:cNvPr>
              <p:cNvGrpSpPr/>
              <p:nvPr/>
            </p:nvGrpSpPr>
            <p:grpSpPr>
              <a:xfrm>
                <a:off x="10874981" y="3386473"/>
                <a:ext cx="628372" cy="559436"/>
                <a:chOff x="8387695" y="3750481"/>
                <a:chExt cx="788349" cy="681527"/>
              </a:xfrm>
              <a:solidFill>
                <a:srgbClr val="92D050"/>
              </a:solidFill>
            </p:grpSpPr>
            <p:sp>
              <p:nvSpPr>
                <p:cNvPr id="30" name="Cube 29">
                  <a:extLst>
                    <a:ext uri="{FF2B5EF4-FFF2-40B4-BE49-F238E27FC236}">
                      <a16:creationId xmlns:a16="http://schemas.microsoft.com/office/drawing/2014/main" id="{BAFF3EF9-02B8-BF47-F265-D730AE327F68}"/>
                    </a:ext>
                  </a:extLst>
                </p:cNvPr>
                <p:cNvSpPr/>
                <p:nvPr/>
              </p:nvSpPr>
              <p:spPr>
                <a:xfrm>
                  <a:off x="8387695" y="3750481"/>
                  <a:ext cx="788349" cy="681527"/>
                </a:xfrm>
                <a:prstGeom prst="cube">
                  <a:avLst>
                    <a:gd name="adj" fmla="val 23273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Berlin Sans FB" panose="020E0602020502020306" pitchFamily="34" charset="77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100F19D-0745-0A84-00C0-D10A3240156B}"/>
                    </a:ext>
                  </a:extLst>
                </p:cNvPr>
                <p:cNvCxnSpPr>
                  <a:stCxn id="30" idx="5"/>
                  <a:endCxn id="30" idx="4"/>
                </p:cNvCxnSpPr>
                <p:nvPr/>
              </p:nvCxnSpPr>
              <p:spPr>
                <a:xfrm flipH="1">
                  <a:off x="9017432" y="4011939"/>
                  <a:ext cx="158612" cy="158611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3DB735A-DE78-9CB7-DAEF-9D6326FFDA3E}"/>
                    </a:ext>
                  </a:extLst>
                </p:cNvPr>
                <p:cNvCxnSpPr>
                  <a:stCxn id="30" idx="4"/>
                  <a:endCxn id="30" idx="2"/>
                </p:cNvCxnSpPr>
                <p:nvPr/>
              </p:nvCxnSpPr>
              <p:spPr>
                <a:xfrm flipH="1">
                  <a:off x="8387695" y="4170550"/>
                  <a:ext cx="629737" cy="0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3918090-CBDF-2068-E1FF-097E1B52E795}"/>
                    </a:ext>
                  </a:extLst>
                </p:cNvPr>
                <p:cNvCxnSpPr>
                  <a:stCxn id="30" idx="0"/>
                  <a:endCxn id="30" idx="1"/>
                </p:cNvCxnSpPr>
                <p:nvPr/>
              </p:nvCxnSpPr>
              <p:spPr>
                <a:xfrm flipH="1">
                  <a:off x="8702564" y="3750481"/>
                  <a:ext cx="158611" cy="158612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FE8F8CF-B53B-DD37-7CAC-F89E6F80DFEB}"/>
                    </a:ext>
                  </a:extLst>
                </p:cNvPr>
                <p:cNvCxnSpPr>
                  <a:stCxn id="30" idx="1"/>
                  <a:endCxn id="30" idx="3"/>
                </p:cNvCxnSpPr>
                <p:nvPr/>
              </p:nvCxnSpPr>
              <p:spPr>
                <a:xfrm>
                  <a:off x="8702564" y="3909093"/>
                  <a:ext cx="0" cy="522915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8058B4B-48C4-E29D-E00D-124448370FF5}"/>
                  </a:ext>
                </a:extLst>
              </p:cNvPr>
              <p:cNvGrpSpPr/>
              <p:nvPr/>
            </p:nvGrpSpPr>
            <p:grpSpPr>
              <a:xfrm>
                <a:off x="10658595" y="3817364"/>
                <a:ext cx="571146" cy="559435"/>
                <a:chOff x="8387695" y="3750481"/>
                <a:chExt cx="788349" cy="681527"/>
              </a:xfrm>
              <a:solidFill>
                <a:srgbClr val="92D050"/>
              </a:solidFill>
            </p:grpSpPr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747E6DCB-8A00-8F7F-BB04-B4CAC2E2EA47}"/>
                    </a:ext>
                  </a:extLst>
                </p:cNvPr>
                <p:cNvSpPr/>
                <p:nvPr/>
              </p:nvSpPr>
              <p:spPr>
                <a:xfrm>
                  <a:off x="8387695" y="3750481"/>
                  <a:ext cx="788349" cy="681527"/>
                </a:xfrm>
                <a:prstGeom prst="cube">
                  <a:avLst>
                    <a:gd name="adj" fmla="val 23273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Berlin Sans FB" panose="020E0602020502020306" pitchFamily="34" charset="77"/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F0123E4-6DDF-0055-6381-4028DB1307DA}"/>
                    </a:ext>
                  </a:extLst>
                </p:cNvPr>
                <p:cNvCxnSpPr>
                  <a:stCxn id="36" idx="5"/>
                  <a:endCxn id="36" idx="4"/>
                </p:cNvCxnSpPr>
                <p:nvPr/>
              </p:nvCxnSpPr>
              <p:spPr>
                <a:xfrm flipH="1">
                  <a:off x="9017432" y="4011939"/>
                  <a:ext cx="158612" cy="158611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1A044DA-C3AA-22DE-7B06-1EC3F3E3CF49}"/>
                    </a:ext>
                  </a:extLst>
                </p:cNvPr>
                <p:cNvCxnSpPr>
                  <a:stCxn id="36" idx="4"/>
                  <a:endCxn id="36" idx="2"/>
                </p:cNvCxnSpPr>
                <p:nvPr/>
              </p:nvCxnSpPr>
              <p:spPr>
                <a:xfrm flipH="1">
                  <a:off x="8387695" y="4170550"/>
                  <a:ext cx="629737" cy="0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7B853395-DA9E-9466-49FE-2C381E17D547}"/>
                    </a:ext>
                  </a:extLst>
                </p:cNvPr>
                <p:cNvCxnSpPr>
                  <a:stCxn id="36" idx="0"/>
                  <a:endCxn id="36" idx="1"/>
                </p:cNvCxnSpPr>
                <p:nvPr/>
              </p:nvCxnSpPr>
              <p:spPr>
                <a:xfrm flipH="1">
                  <a:off x="8702564" y="3750481"/>
                  <a:ext cx="158611" cy="158612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90A89F4-6FF4-F3E3-1B6B-B8F71E24ADD0}"/>
                    </a:ext>
                  </a:extLst>
                </p:cNvPr>
                <p:cNvCxnSpPr>
                  <a:stCxn id="36" idx="1"/>
                  <a:endCxn id="36" idx="3"/>
                </p:cNvCxnSpPr>
                <p:nvPr/>
              </p:nvCxnSpPr>
              <p:spPr>
                <a:xfrm>
                  <a:off x="8702564" y="3909093"/>
                  <a:ext cx="0" cy="522915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12F60BA-DA5E-3B7D-7E34-4657DF540829}"/>
                </a:ext>
              </a:extLst>
            </p:cNvPr>
            <p:cNvGrpSpPr/>
            <p:nvPr/>
          </p:nvGrpSpPr>
          <p:grpSpPr>
            <a:xfrm>
              <a:off x="8675411" y="1790785"/>
              <a:ext cx="788348" cy="980503"/>
              <a:chOff x="8718140" y="1149850"/>
              <a:chExt cx="786856" cy="1094769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B3C1A88-D6E5-209A-9479-57CC02CD7C0C}"/>
                  </a:ext>
                </a:extLst>
              </p:cNvPr>
              <p:cNvSpPr/>
              <p:nvPr/>
            </p:nvSpPr>
            <p:spPr>
              <a:xfrm>
                <a:off x="8718140" y="1149850"/>
                <a:ext cx="786856" cy="1094769"/>
              </a:xfrm>
              <a:custGeom>
                <a:avLst/>
                <a:gdLst>
                  <a:gd name="connsiteX0" fmla="*/ 0 w 786856"/>
                  <a:gd name="connsiteY0" fmla="*/ 131145 h 1094769"/>
                  <a:gd name="connsiteX1" fmla="*/ 131145 w 786856"/>
                  <a:gd name="connsiteY1" fmla="*/ 0 h 1094769"/>
                  <a:gd name="connsiteX2" fmla="*/ 655711 w 786856"/>
                  <a:gd name="connsiteY2" fmla="*/ 0 h 1094769"/>
                  <a:gd name="connsiteX3" fmla="*/ 786856 w 786856"/>
                  <a:gd name="connsiteY3" fmla="*/ 131145 h 1094769"/>
                  <a:gd name="connsiteX4" fmla="*/ 786856 w 786856"/>
                  <a:gd name="connsiteY4" fmla="*/ 555709 h 1094769"/>
                  <a:gd name="connsiteX5" fmla="*/ 786856 w 786856"/>
                  <a:gd name="connsiteY5" fmla="*/ 963624 h 1094769"/>
                  <a:gd name="connsiteX6" fmla="*/ 655711 w 786856"/>
                  <a:gd name="connsiteY6" fmla="*/ 1094769 h 1094769"/>
                  <a:gd name="connsiteX7" fmla="*/ 131145 w 786856"/>
                  <a:gd name="connsiteY7" fmla="*/ 1094769 h 1094769"/>
                  <a:gd name="connsiteX8" fmla="*/ 0 w 786856"/>
                  <a:gd name="connsiteY8" fmla="*/ 963624 h 1094769"/>
                  <a:gd name="connsiteX9" fmla="*/ 0 w 786856"/>
                  <a:gd name="connsiteY9" fmla="*/ 539060 h 1094769"/>
                  <a:gd name="connsiteX10" fmla="*/ 0 w 786856"/>
                  <a:gd name="connsiteY10" fmla="*/ 131145 h 109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6856" h="1094769" fill="none" extrusionOk="0">
                    <a:moveTo>
                      <a:pt x="0" y="131145"/>
                    </a:moveTo>
                    <a:cubicBezTo>
                      <a:pt x="8340" y="68932"/>
                      <a:pt x="66916" y="-7180"/>
                      <a:pt x="131145" y="0"/>
                    </a:cubicBezTo>
                    <a:cubicBezTo>
                      <a:pt x="266152" y="-4499"/>
                      <a:pt x="443784" y="41331"/>
                      <a:pt x="655711" y="0"/>
                    </a:cubicBezTo>
                    <a:cubicBezTo>
                      <a:pt x="715906" y="-11526"/>
                      <a:pt x="783356" y="53484"/>
                      <a:pt x="786856" y="131145"/>
                    </a:cubicBezTo>
                    <a:cubicBezTo>
                      <a:pt x="799720" y="223876"/>
                      <a:pt x="778173" y="434365"/>
                      <a:pt x="786856" y="555709"/>
                    </a:cubicBezTo>
                    <a:cubicBezTo>
                      <a:pt x="795539" y="677053"/>
                      <a:pt x="755581" y="869528"/>
                      <a:pt x="786856" y="963624"/>
                    </a:cubicBezTo>
                    <a:cubicBezTo>
                      <a:pt x="766263" y="1036901"/>
                      <a:pt x="734263" y="1083731"/>
                      <a:pt x="655711" y="1094769"/>
                    </a:cubicBezTo>
                    <a:cubicBezTo>
                      <a:pt x="475478" y="1150732"/>
                      <a:pt x="241273" y="1091503"/>
                      <a:pt x="131145" y="1094769"/>
                    </a:cubicBezTo>
                    <a:cubicBezTo>
                      <a:pt x="61025" y="1099340"/>
                      <a:pt x="-5177" y="1038783"/>
                      <a:pt x="0" y="963624"/>
                    </a:cubicBezTo>
                    <a:cubicBezTo>
                      <a:pt x="-33655" y="807771"/>
                      <a:pt x="7388" y="679587"/>
                      <a:pt x="0" y="539060"/>
                    </a:cubicBezTo>
                    <a:cubicBezTo>
                      <a:pt x="-7388" y="398533"/>
                      <a:pt x="24920" y="270303"/>
                      <a:pt x="0" y="131145"/>
                    </a:cubicBezTo>
                    <a:close/>
                  </a:path>
                  <a:path w="786856" h="1094769" stroke="0" extrusionOk="0">
                    <a:moveTo>
                      <a:pt x="0" y="131145"/>
                    </a:moveTo>
                    <a:cubicBezTo>
                      <a:pt x="-2197" y="57361"/>
                      <a:pt x="55137" y="1343"/>
                      <a:pt x="131145" y="0"/>
                    </a:cubicBezTo>
                    <a:cubicBezTo>
                      <a:pt x="358854" y="-38189"/>
                      <a:pt x="449284" y="8939"/>
                      <a:pt x="655711" y="0"/>
                    </a:cubicBezTo>
                    <a:cubicBezTo>
                      <a:pt x="716262" y="-9035"/>
                      <a:pt x="779180" y="74471"/>
                      <a:pt x="786856" y="131145"/>
                    </a:cubicBezTo>
                    <a:cubicBezTo>
                      <a:pt x="812347" y="330784"/>
                      <a:pt x="742344" y="376579"/>
                      <a:pt x="786856" y="547385"/>
                    </a:cubicBezTo>
                    <a:cubicBezTo>
                      <a:pt x="831368" y="718191"/>
                      <a:pt x="763797" y="795117"/>
                      <a:pt x="786856" y="963624"/>
                    </a:cubicBezTo>
                    <a:cubicBezTo>
                      <a:pt x="796132" y="1020957"/>
                      <a:pt x="719950" y="1101966"/>
                      <a:pt x="655711" y="1094769"/>
                    </a:cubicBezTo>
                    <a:cubicBezTo>
                      <a:pt x="541434" y="1097804"/>
                      <a:pt x="281870" y="1094577"/>
                      <a:pt x="131145" y="1094769"/>
                    </a:cubicBezTo>
                    <a:cubicBezTo>
                      <a:pt x="71045" y="1097733"/>
                      <a:pt x="-12055" y="1034103"/>
                      <a:pt x="0" y="963624"/>
                    </a:cubicBezTo>
                    <a:cubicBezTo>
                      <a:pt x="-29121" y="870910"/>
                      <a:pt x="11530" y="749918"/>
                      <a:pt x="0" y="547385"/>
                    </a:cubicBezTo>
                    <a:cubicBezTo>
                      <a:pt x="-11530" y="344852"/>
                      <a:pt x="24538" y="237975"/>
                      <a:pt x="0" y="1311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Berlin Sans FB" panose="020E0602020502020306" pitchFamily="34" charset="77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7DA97D4-A7BC-0042-C89D-4772AEF5A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2313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9454329-4459-7C57-FA61-55A505EF8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3837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673835-808B-5888-5B23-6EB6D0DE1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5361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A65B7C9-8940-0C6D-FC6C-E7A7004677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6885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DBB1419-1D87-08B6-FC0E-E9E687BA3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8409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DEB2C49-7338-BE2B-94C4-6B85712F0D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9933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625D037-1654-0B8E-CF79-311065A40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21457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1CE945D-D60B-6B30-FD50-755A576CD107}"/>
                </a:ext>
              </a:extLst>
            </p:cNvPr>
            <p:cNvCxnSpPr/>
            <p:nvPr/>
          </p:nvCxnSpPr>
          <p:spPr>
            <a:xfrm>
              <a:off x="2290273" y="3461047"/>
              <a:ext cx="675118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3C549A7-AB05-68F7-96FA-12C382FC400F}"/>
                </a:ext>
              </a:extLst>
            </p:cNvPr>
            <p:cNvCxnSpPr/>
            <p:nvPr/>
          </p:nvCxnSpPr>
          <p:spPr>
            <a:xfrm>
              <a:off x="4929499" y="3536535"/>
              <a:ext cx="675118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9D00525-DB42-336E-4759-4D5DFB9CD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2327" y="2716522"/>
              <a:ext cx="1015544" cy="19569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E0F300-3693-6EEB-078B-551BF779FCA6}"/>
                </a:ext>
              </a:extLst>
            </p:cNvPr>
            <p:cNvCxnSpPr>
              <a:cxnSpLocks/>
            </p:cNvCxnSpPr>
            <p:nvPr/>
          </p:nvCxnSpPr>
          <p:spPr>
            <a:xfrm>
              <a:off x="7552327" y="4215149"/>
              <a:ext cx="1060556" cy="1570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305BBE0-C2D1-758C-5801-F192B6B5D1B7}"/>
                </a:ext>
              </a:extLst>
            </p:cNvPr>
            <p:cNvCxnSpPr>
              <a:cxnSpLocks/>
            </p:cNvCxnSpPr>
            <p:nvPr/>
          </p:nvCxnSpPr>
          <p:spPr>
            <a:xfrm>
              <a:off x="9548621" y="4520280"/>
              <a:ext cx="730928" cy="821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267A02F-13BA-D665-89E2-47A768F756BD}"/>
                </a:ext>
              </a:extLst>
            </p:cNvPr>
            <p:cNvSpPr txBox="1"/>
            <p:nvPr/>
          </p:nvSpPr>
          <p:spPr>
            <a:xfrm>
              <a:off x="610621" y="4559270"/>
              <a:ext cx="1444626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System</a:t>
              </a:r>
              <a:b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</a:br>
              <a:r>
                <a:rPr lang="en-US" sz="1400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(Windows, Linux,</a:t>
              </a:r>
              <a:br>
                <a:rPr lang="en-US" sz="1400" dirty="0">
                  <a:solidFill>
                    <a:schemeClr val="bg1"/>
                  </a:solidFill>
                  <a:latin typeface="Berlin Sans FB" panose="020E0602020502020306" pitchFamily="34" charset="77"/>
                </a:rPr>
              </a:br>
              <a:r>
                <a:rPr lang="en-US" sz="1400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MacOS, Python)</a:t>
              </a:r>
              <a:endParaRPr lang="en-US" dirty="0">
                <a:solidFill>
                  <a:schemeClr val="bg1"/>
                </a:solidFill>
                <a:latin typeface="Berlin Sans FB" panose="020E0602020502020306" pitchFamily="34" charset="7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BD9B0D-0BEF-3DA0-9F83-8D3B244D522F}"/>
                </a:ext>
              </a:extLst>
            </p:cNvPr>
            <p:cNvSpPr txBox="1"/>
            <p:nvPr/>
          </p:nvSpPr>
          <p:spPr>
            <a:xfrm>
              <a:off x="2891618" y="4563629"/>
              <a:ext cx="1960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Package Manager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7E3AC-91C0-3C9C-5DA1-32D3C88C82AE}"/>
                </a:ext>
              </a:extLst>
            </p:cNvPr>
            <p:cNvSpPr txBox="1"/>
            <p:nvPr/>
          </p:nvSpPr>
          <p:spPr>
            <a:xfrm>
              <a:off x="5995917" y="4560095"/>
              <a:ext cx="1186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Repository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28B1D2-CDF4-D453-DE76-EC9083215A26}"/>
                </a:ext>
              </a:extLst>
            </p:cNvPr>
            <p:cNvSpPr txBox="1"/>
            <p:nvPr/>
          </p:nvSpPr>
          <p:spPr>
            <a:xfrm>
              <a:off x="8469405" y="5071607"/>
              <a:ext cx="1035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Package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FB1CE9-5A0D-77E6-A8E1-8C15953DE004}"/>
                </a:ext>
              </a:extLst>
            </p:cNvPr>
            <p:cNvSpPr txBox="1"/>
            <p:nvPr/>
          </p:nvSpPr>
          <p:spPr>
            <a:xfrm>
              <a:off x="10225543" y="5089576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Dependencies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21EBA01-CFBE-E569-A570-71B800FF4325}"/>
                </a:ext>
              </a:extLst>
            </p:cNvPr>
            <p:cNvSpPr txBox="1"/>
            <p:nvPr/>
          </p:nvSpPr>
          <p:spPr>
            <a:xfrm>
              <a:off x="8120404" y="2944168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Package Metadata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9EF85FF-B359-4C80-C530-5DF47D4A9A0B}"/>
              </a:ext>
            </a:extLst>
          </p:cNvPr>
          <p:cNvSpPr txBox="1"/>
          <p:nvPr/>
        </p:nvSpPr>
        <p:spPr>
          <a:xfrm>
            <a:off x="357950" y="1486756"/>
            <a:ext cx="7931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An application that helps you install and manage software</a:t>
            </a:r>
          </a:p>
        </p:txBody>
      </p:sp>
    </p:spTree>
    <p:extLst>
      <p:ext uri="{BB962C8B-B14F-4D97-AF65-F5344CB8AC3E}">
        <p14:creationId xmlns:p14="http://schemas.microsoft.com/office/powerpoint/2010/main" val="312482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ADB532-FA3C-894A-A377-961E2466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MacOS (And Linux) Package Manager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C76B5-844E-9A4A-80F6-53F514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9DA97-C325-E94A-8745-697F572B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346D6-1B8A-AE4D-AA79-58E5F013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Homebrew Website: https://brew.sh">
            <a:extLst>
              <a:ext uri="{FF2B5EF4-FFF2-40B4-BE49-F238E27FC236}">
                <a16:creationId xmlns:a16="http://schemas.microsoft.com/office/drawing/2014/main" id="{9478CDA8-479F-4EC0-B3E9-C70C1FE8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6" y="800344"/>
            <a:ext cx="7772400" cy="5257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4A55D-D26B-E64B-0609-58633DE301EB}"/>
              </a:ext>
            </a:extLst>
          </p:cNvPr>
          <p:cNvSpPr txBox="1"/>
          <p:nvPr/>
        </p:nvSpPr>
        <p:spPr>
          <a:xfrm>
            <a:off x="7875181" y="1240465"/>
            <a:ext cx="37032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Package Manager for MacOS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x86 &amp; arm64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Simplifies Software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Especially Unix utils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Developer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Linux, too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x86 (no arm64 binaries)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erlin Sans FB" panose="020E0602020502020306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578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16E3BD-E205-8E75-972B-191C22A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171" y="1966408"/>
            <a:ext cx="2739106" cy="2059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DADB532-FA3C-894A-A377-961E2466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Package Managers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C76B5-844E-9A4A-80F6-53F514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9DA97-C325-E94A-8745-697F572B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346D6-1B8A-AE4D-AA79-58E5F013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D7D8A-9D57-F18D-98F7-9700964A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98" y="1204278"/>
            <a:ext cx="3599678" cy="2024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4C939-0863-599A-0392-E95F54A3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873" y="3356444"/>
            <a:ext cx="1421119" cy="142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11E38-7757-F76F-16D1-8BFF593EF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878" y="3482540"/>
            <a:ext cx="2314058" cy="1295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CA8A5-264C-E82C-AB8E-F02AFBBF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358" y="2149342"/>
            <a:ext cx="1535276" cy="1079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1199F5-E252-36F1-9CD7-EC9BE2172F6F}"/>
              </a:ext>
            </a:extLst>
          </p:cNvPr>
          <p:cNvSpPr txBox="1"/>
          <p:nvPr/>
        </p:nvSpPr>
        <p:spPr>
          <a:xfrm>
            <a:off x="2204815" y="5093293"/>
            <a:ext cx="338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apt-get / apt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D592F-049C-2F82-DF26-7C9C8AC894DF}"/>
              </a:ext>
            </a:extLst>
          </p:cNvPr>
          <p:cNvSpPr txBox="1"/>
          <p:nvPr/>
        </p:nvSpPr>
        <p:spPr>
          <a:xfrm>
            <a:off x="6597368" y="5093293"/>
            <a:ext cx="338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rpm</a:t>
            </a:r>
          </a:p>
        </p:txBody>
      </p:sp>
    </p:spTree>
    <p:extLst>
      <p:ext uri="{BB962C8B-B14F-4D97-AF65-F5344CB8AC3E}">
        <p14:creationId xmlns:p14="http://schemas.microsoft.com/office/powerpoint/2010/main" val="64092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486D-63B5-FB76-E700-7D1BE595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Manager — </a:t>
            </a:r>
            <a:r>
              <a:rPr lang="en-US" dirty="0">
                <a:latin typeface="American Typewriter" panose="02090604020004020304" pitchFamily="18" charset="77"/>
              </a:rPr>
              <a:t>pip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3162C-1DA5-A56C-A027-6CD37686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128AA-FE43-B486-F25D-EB382F85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19779-394D-89D7-20FF-9BD63E05A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F28A16-7DCE-6DBB-E479-797962F0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325"/>
            <a:ext cx="7772400" cy="5564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4B9DA-16E5-FE33-B1FE-C6B945A42E7E}"/>
              </a:ext>
            </a:extLst>
          </p:cNvPr>
          <p:cNvSpPr txBox="1"/>
          <p:nvPr/>
        </p:nvSpPr>
        <p:spPr>
          <a:xfrm>
            <a:off x="7772400" y="1239140"/>
            <a:ext cx="38635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pip or pip3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pip for Python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pip3 for Python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Generally…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PyPI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Python Package Repo</a:t>
            </a:r>
          </a:p>
        </p:txBody>
      </p:sp>
    </p:spTree>
    <p:extLst>
      <p:ext uri="{BB962C8B-B14F-4D97-AF65-F5344CB8AC3E}">
        <p14:creationId xmlns:p14="http://schemas.microsoft.com/office/powerpoint/2010/main" val="232185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9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2866159"/>
            <a:ext cx="8638309" cy="112568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 Setup, Usage,</a:t>
            </a:r>
            <a:b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&amp; Why You Need It</a:t>
            </a:r>
          </a:p>
        </p:txBody>
      </p:sp>
    </p:spTree>
    <p:extLst>
      <p:ext uri="{BB962C8B-B14F-4D97-AF65-F5344CB8AC3E}">
        <p14:creationId xmlns:p14="http://schemas.microsoft.com/office/powerpoint/2010/main" val="714653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90000"/>
          </a:schemeClr>
        </a:solidFill>
      </a:spPr>
      <a:bodyPr rtlCol="0" anchor="ctr"/>
      <a:lstStyle>
        <a:defPPr algn="ctr">
          <a:defRPr dirty="0" smtClean="0">
            <a:solidFill>
              <a:schemeClr val="tx1"/>
            </a:solidFill>
            <a:latin typeface="Berlin Sans FB" panose="020E0602020502020306" pitchFamily="34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Berlin Sans FB" panose="020E0602020502020306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rymount_Template" id="{B8EEC58D-A38A-C348-BEC6-DA7E46439E0C}" vid="{5CAEBCA7-6863-2343-9000-C8BE82BDF4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719</TotalTime>
  <Words>680</Words>
  <Application>Microsoft Macintosh PowerPoint</Application>
  <PresentationFormat>Widescreen</PresentationFormat>
  <Paragraphs>182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American Typewriter</vt:lpstr>
      <vt:lpstr>Arial</vt:lpstr>
      <vt:lpstr>Berlin Sans FB</vt:lpstr>
      <vt:lpstr>Berlin Sans FB Demi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What Is A Package Manager?</vt:lpstr>
      <vt:lpstr>Homebrew MacOS (And Linux) Package Manager</vt:lpstr>
      <vt:lpstr>Linux Package Managers</vt:lpstr>
      <vt:lpstr>Python Package Manager — pip</vt:lpstr>
      <vt:lpstr>PowerPoint Presentation</vt:lpstr>
      <vt:lpstr>Pipenv — Why You Need It</vt:lpstr>
      <vt:lpstr>pipenv – Configuration and Usage</vt:lpstr>
      <vt:lpstr>PowerPoint Presentation</vt:lpstr>
      <vt:lpstr>PowerPoint Presentation</vt:lpstr>
      <vt:lpstr>tree Command (MacOS)</vt:lpstr>
      <vt:lpstr>tree Command (Windows)</vt:lpstr>
      <vt:lpstr>PowerPoint Presentation</vt:lpstr>
      <vt:lpstr>PowerPoint Presentation</vt:lpstr>
      <vt:lpstr>.bash_profile Helpful Settings</vt:lpstr>
      <vt:lpstr>PowerPoint Presentation</vt:lpstr>
      <vt:lpstr>Configure SSH for GitHub</vt:lpstr>
      <vt:lpstr>PowerPoint Presentation</vt:lpstr>
      <vt:lpstr>PowerPoint Presentation</vt:lpstr>
      <vt:lpstr>PowerPoint Presentation</vt:lpstr>
      <vt:lpstr>Project Organization and Layout</vt:lpstr>
      <vt:lpstr>PowerPoint Presentation</vt:lpstr>
      <vt:lpstr>Bash Build Script</vt:lpstr>
      <vt:lpstr>PowerPoint Presentation</vt:lpstr>
      <vt:lpstr>Development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Miller</dc:creator>
  <cp:lastModifiedBy>Richard Miller</cp:lastModifiedBy>
  <cp:revision>14</cp:revision>
  <dcterms:created xsi:type="dcterms:W3CDTF">2022-08-29T18:48:49Z</dcterms:created>
  <dcterms:modified xsi:type="dcterms:W3CDTF">2022-09-11T20:53:49Z</dcterms:modified>
</cp:coreProperties>
</file>